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5715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22" Type="http://schemas.openxmlformats.org/officeDocument/2006/relationships/slide" Target="slides/slide18.xml"/><Relationship Id="rId10" Type="http://schemas.openxmlformats.org/officeDocument/2006/relationships/slide" Target="slides/slide6.xml"/><Relationship Id="rId21" Type="http://schemas.openxmlformats.org/officeDocument/2006/relationships/slide" Target="slides/slide17.xml"/><Relationship Id="rId13" Type="http://schemas.openxmlformats.org/officeDocument/2006/relationships/slide" Target="slides/slide9.xml"/><Relationship Id="rId12" Type="http://schemas.openxmlformats.org/officeDocument/2006/relationships/slide" Target="slides/slide8.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205a6041ce_0_12: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05a6041c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205a6041ce_0_20: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05a6041c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205a6041ce_0_28: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05a6041c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205a6041ce_0_35: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05a6041c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205a6041ce_0_47: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05a6041c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205a6041ce_0_57: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05a6041ce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205a6041ce_0_66: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05a6041ce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205a6041ce_0_79: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05a6041ce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205a6041ce_0_88: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05a6041ce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205a6041ce_0_106: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05a6041ce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2056ea0a03_0_468: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056ea0a03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1dc3775555_0_0: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dc37755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2056ea0a03_0_542: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056ea0a03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2056ea0a03_0_549: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056ea0a03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2056ea0a03_0_555: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056ea0a03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2056ea0a03_0_562: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056ea0a03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2056ea0a03_0_568: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056ea0a03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205a6041ce_0_7: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05a6041c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827306"/>
            <a:ext cx="8520600" cy="2280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3149028"/>
            <a:ext cx="8520600" cy="8808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5181352"/>
            <a:ext cx="548700" cy="4374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229028"/>
            <a:ext cx="8520600" cy="21819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502472"/>
            <a:ext cx="8520600" cy="14451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5181352"/>
            <a:ext cx="548700" cy="4374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5181352"/>
            <a:ext cx="548700" cy="4374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389833"/>
            <a:ext cx="8520600" cy="9354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5181352"/>
            <a:ext cx="548700" cy="4374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94472"/>
            <a:ext cx="8520600" cy="636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280528"/>
            <a:ext cx="8520600" cy="37959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5181352"/>
            <a:ext cx="548700" cy="4374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94472"/>
            <a:ext cx="8520600" cy="636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280528"/>
            <a:ext cx="3999900" cy="37959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280528"/>
            <a:ext cx="3999900" cy="37959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5181352"/>
            <a:ext cx="548700" cy="4374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94472"/>
            <a:ext cx="8520600" cy="636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5181352"/>
            <a:ext cx="548700" cy="4374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617333"/>
            <a:ext cx="2808000" cy="839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544000"/>
            <a:ext cx="2808000" cy="35328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5181352"/>
            <a:ext cx="548700" cy="4374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500167"/>
            <a:ext cx="6367800" cy="45453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5181352"/>
            <a:ext cx="548700" cy="4374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39"/>
            <a:ext cx="4572000" cy="5715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370194"/>
            <a:ext cx="4045200" cy="16470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3114528"/>
            <a:ext cx="4045200" cy="13722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804528"/>
            <a:ext cx="3837000" cy="41058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5181352"/>
            <a:ext cx="548700" cy="4374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700639"/>
            <a:ext cx="5998800" cy="6723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5181352"/>
            <a:ext cx="548700" cy="4374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94472"/>
            <a:ext cx="8520600" cy="6363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280528"/>
            <a:ext cx="8520600" cy="37959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100694"/>
            <a:ext cx="8520600" cy="228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rgbClr val="000000"/>
                </a:solidFill>
                <a:latin typeface="Arial"/>
                <a:ea typeface="Arial"/>
                <a:cs typeface="Arial"/>
                <a:sym typeface="Arial"/>
              </a:rPr>
              <a:t>BMS INSTITUTE OF TECHNOLOGY AND MANAGEMENT</a:t>
            </a:r>
            <a:r>
              <a:rPr lang="en" sz="1400">
                <a:solidFill>
                  <a:srgbClr val="000000"/>
                </a:solidFill>
                <a:latin typeface="Arial"/>
                <a:ea typeface="Arial"/>
                <a:cs typeface="Arial"/>
                <a:sym typeface="Arial"/>
              </a:rPr>
              <a:t> </a:t>
            </a:r>
            <a:endParaRPr sz="1400">
              <a:solidFill>
                <a:srgbClr val="000000"/>
              </a:solidFill>
              <a:latin typeface="Arial"/>
              <a:ea typeface="Arial"/>
              <a:cs typeface="Arial"/>
              <a:sym typeface="Arial"/>
            </a:endParaRPr>
          </a:p>
          <a:p>
            <a:pPr indent="0" lvl="0" marL="0" rtl="0" algn="ctr">
              <a:spcBef>
                <a:spcPts val="0"/>
              </a:spcBef>
              <a:spcAft>
                <a:spcPts val="0"/>
              </a:spcAft>
              <a:buNone/>
            </a:pPr>
            <a:r>
              <a:rPr lang="en" sz="1900">
                <a:solidFill>
                  <a:srgbClr val="000000"/>
                </a:solidFill>
                <a:latin typeface="Arial"/>
                <a:ea typeface="Arial"/>
                <a:cs typeface="Arial"/>
                <a:sym typeface="Arial"/>
              </a:rPr>
              <a:t>DEPARTMENT OF ELECTRONICS AND COMMUNICATION</a:t>
            </a:r>
            <a:endParaRPr sz="1900">
              <a:solidFill>
                <a:srgbClr val="000000"/>
              </a:solidFill>
              <a:latin typeface="Arial"/>
              <a:ea typeface="Arial"/>
              <a:cs typeface="Arial"/>
              <a:sym typeface="Arial"/>
            </a:endParaRPr>
          </a:p>
          <a:p>
            <a:pPr indent="0" lvl="0" marL="0" rtl="0" algn="ctr">
              <a:spcBef>
                <a:spcPts val="0"/>
              </a:spcBef>
              <a:spcAft>
                <a:spcPts val="0"/>
              </a:spcAft>
              <a:buNone/>
            </a:pPr>
            <a:r>
              <a:rPr lang="en" sz="1900">
                <a:solidFill>
                  <a:srgbClr val="000000"/>
                </a:solidFill>
                <a:latin typeface="Arial"/>
                <a:ea typeface="Arial"/>
                <a:cs typeface="Arial"/>
                <a:sym typeface="Arial"/>
              </a:rPr>
              <a:t>Avalahalli, Yelahanka, Bangalore - 560064</a:t>
            </a:r>
            <a:endParaRPr sz="1900">
              <a:solidFill>
                <a:srgbClr val="000000"/>
              </a:solidFill>
              <a:latin typeface="Arial"/>
              <a:ea typeface="Arial"/>
              <a:cs typeface="Arial"/>
              <a:sym typeface="Arial"/>
            </a:endParaRPr>
          </a:p>
          <a:p>
            <a:pPr indent="0" lvl="0" marL="0" rtl="0" algn="ctr">
              <a:spcBef>
                <a:spcPts val="0"/>
              </a:spcBef>
              <a:spcAft>
                <a:spcPts val="0"/>
              </a:spcAft>
              <a:buNone/>
            </a:pPr>
            <a:r>
              <a:t/>
            </a:r>
            <a:endParaRPr sz="2400"/>
          </a:p>
        </p:txBody>
      </p:sp>
      <p:sp>
        <p:nvSpPr>
          <p:cNvPr id="55" name="Google Shape;55;p13"/>
          <p:cNvSpPr txBox="1"/>
          <p:nvPr>
            <p:ph idx="1" type="subTitle"/>
          </p:nvPr>
        </p:nvSpPr>
        <p:spPr>
          <a:xfrm>
            <a:off x="517213" y="3607292"/>
            <a:ext cx="8222100" cy="48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Technical Seminar on ‘Audio Spotlight’</a:t>
            </a:r>
            <a:endParaRPr/>
          </a:p>
          <a:p>
            <a:pPr indent="0" lvl="0" marL="0" rtl="0" algn="ctr">
              <a:spcBef>
                <a:spcPts val="0"/>
              </a:spcBef>
              <a:spcAft>
                <a:spcPts val="0"/>
              </a:spcAft>
              <a:buNone/>
            </a:pPr>
            <a:r>
              <a:t/>
            </a:r>
            <a:endParaRPr/>
          </a:p>
          <a:p>
            <a:pPr indent="0" lvl="0" marL="0" rtl="0" algn="ctr">
              <a:spcBef>
                <a:spcPts val="0"/>
              </a:spcBef>
              <a:spcAft>
                <a:spcPts val="0"/>
              </a:spcAft>
              <a:buNone/>
            </a:pPr>
            <a:r>
              <a:rPr b="1" lang="en" sz="1800"/>
              <a:t>RAJESHWAR </a:t>
            </a:r>
            <a:r>
              <a:rPr b="1" lang="en" sz="1800"/>
              <a:t>N S</a:t>
            </a:r>
            <a:endParaRPr b="1" sz="1800"/>
          </a:p>
          <a:p>
            <a:pPr indent="0" lvl="0" marL="0" rtl="0" algn="ctr">
              <a:spcBef>
                <a:spcPts val="0"/>
              </a:spcBef>
              <a:spcAft>
                <a:spcPts val="0"/>
              </a:spcAft>
              <a:buNone/>
            </a:pPr>
            <a:r>
              <a:rPr b="1" lang="en" sz="1800"/>
              <a:t>1BY13EC059</a:t>
            </a:r>
            <a:endParaRPr b="1" sz="1800"/>
          </a:p>
          <a:p>
            <a:pPr indent="0" lvl="0" marL="0" rtl="0" algn="r">
              <a:spcBef>
                <a:spcPts val="0"/>
              </a:spcBef>
              <a:spcAft>
                <a:spcPts val="0"/>
              </a:spcAft>
              <a:buNone/>
            </a:pPr>
            <a:r>
              <a:t/>
            </a:r>
            <a:endParaRPr b="1" sz="1800"/>
          </a:p>
        </p:txBody>
      </p:sp>
      <p:pic>
        <p:nvPicPr>
          <p:cNvPr id="56" name="Google Shape;56;p13"/>
          <p:cNvPicPr preferRelativeResize="0"/>
          <p:nvPr/>
        </p:nvPicPr>
        <p:blipFill>
          <a:blip r:embed="rId4">
            <a:alphaModFix/>
          </a:blip>
          <a:stretch>
            <a:fillRect/>
          </a:stretch>
        </p:blipFill>
        <p:spPr>
          <a:xfrm>
            <a:off x="3960775" y="1972036"/>
            <a:ext cx="1018707" cy="11099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311700" y="494472"/>
            <a:ext cx="8520600" cy="6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Components</a:t>
            </a:r>
            <a:endParaRPr/>
          </a:p>
        </p:txBody>
      </p:sp>
      <p:sp>
        <p:nvSpPr>
          <p:cNvPr id="116" name="Google Shape;116;p22"/>
          <p:cNvSpPr txBox="1"/>
          <p:nvPr>
            <p:ph idx="1" type="body"/>
          </p:nvPr>
        </p:nvSpPr>
        <p:spPr>
          <a:xfrm>
            <a:off x="311700" y="1280528"/>
            <a:ext cx="8520600" cy="3795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Power supply</a:t>
            </a:r>
            <a:endParaRPr/>
          </a:p>
          <a:p>
            <a:pPr indent="-342900" lvl="0" marL="457200" rtl="0" algn="l">
              <a:spcBef>
                <a:spcPts val="0"/>
              </a:spcBef>
              <a:spcAft>
                <a:spcPts val="0"/>
              </a:spcAft>
              <a:buSzPts val="1800"/>
              <a:buChar char="●"/>
            </a:pPr>
            <a:r>
              <a:rPr lang="en"/>
              <a:t>Frequency oscillator</a:t>
            </a:r>
            <a:endParaRPr/>
          </a:p>
          <a:p>
            <a:pPr indent="-342900" lvl="0" marL="457200" rtl="0" algn="l">
              <a:spcBef>
                <a:spcPts val="0"/>
              </a:spcBef>
              <a:spcAft>
                <a:spcPts val="0"/>
              </a:spcAft>
              <a:buSzPts val="1800"/>
              <a:buChar char="●"/>
            </a:pPr>
            <a:r>
              <a:rPr lang="en"/>
              <a:t>Modulator</a:t>
            </a:r>
            <a:endParaRPr/>
          </a:p>
          <a:p>
            <a:pPr indent="-342900" lvl="0" marL="457200" rtl="0" algn="l">
              <a:spcBef>
                <a:spcPts val="0"/>
              </a:spcBef>
              <a:spcAft>
                <a:spcPts val="0"/>
              </a:spcAft>
              <a:buSzPts val="1800"/>
              <a:buChar char="●"/>
            </a:pPr>
            <a:r>
              <a:rPr lang="en"/>
              <a:t>Audio Signal Processor</a:t>
            </a:r>
            <a:endParaRPr/>
          </a:p>
          <a:p>
            <a:pPr indent="-342900" lvl="0" marL="457200" rtl="0" algn="l">
              <a:spcBef>
                <a:spcPts val="0"/>
              </a:spcBef>
              <a:spcAft>
                <a:spcPts val="0"/>
              </a:spcAft>
              <a:buSzPts val="1800"/>
              <a:buChar char="●"/>
            </a:pPr>
            <a:r>
              <a:rPr lang="en"/>
              <a:t>Microcontroller</a:t>
            </a:r>
            <a:endParaRPr/>
          </a:p>
          <a:p>
            <a:pPr indent="-342900" lvl="0" marL="457200" rtl="0" algn="l">
              <a:spcBef>
                <a:spcPts val="0"/>
              </a:spcBef>
              <a:spcAft>
                <a:spcPts val="0"/>
              </a:spcAft>
              <a:buSzPts val="1800"/>
              <a:buChar char="●"/>
            </a:pPr>
            <a:r>
              <a:rPr lang="en"/>
              <a:t>Ultrasonic Amplifier</a:t>
            </a:r>
            <a:endParaRPr/>
          </a:p>
          <a:p>
            <a:pPr indent="-342900" lvl="0" marL="457200" rtl="0" algn="l">
              <a:spcBef>
                <a:spcPts val="0"/>
              </a:spcBef>
              <a:spcAft>
                <a:spcPts val="0"/>
              </a:spcAft>
              <a:buSzPts val="1800"/>
              <a:buChar char="●"/>
            </a:pPr>
            <a:r>
              <a:rPr lang="en"/>
              <a:t>Transducer</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3"/>
          <p:cNvSpPr txBox="1"/>
          <p:nvPr>
            <p:ph type="title"/>
          </p:nvPr>
        </p:nvSpPr>
        <p:spPr>
          <a:xfrm>
            <a:off x="311700" y="494472"/>
            <a:ext cx="8520600" cy="6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Block Diagram</a:t>
            </a:r>
            <a:endParaRPr/>
          </a:p>
        </p:txBody>
      </p:sp>
      <p:sp>
        <p:nvSpPr>
          <p:cNvPr id="122" name="Google Shape;122;p23"/>
          <p:cNvSpPr txBox="1"/>
          <p:nvPr>
            <p:ph idx="1" type="body"/>
          </p:nvPr>
        </p:nvSpPr>
        <p:spPr>
          <a:xfrm>
            <a:off x="311700" y="1280528"/>
            <a:ext cx="8520600" cy="379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3" name="Google Shape;123;p23"/>
          <p:cNvPicPr preferRelativeResize="0"/>
          <p:nvPr/>
        </p:nvPicPr>
        <p:blipFill rotWithShape="1">
          <a:blip r:embed="rId3">
            <a:alphaModFix/>
          </a:blip>
          <a:srcRect b="11248" l="10052" r="7615" t="37624"/>
          <a:stretch/>
        </p:blipFill>
        <p:spPr>
          <a:xfrm>
            <a:off x="1049675" y="1280528"/>
            <a:ext cx="5773313" cy="426011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4"/>
          <p:cNvSpPr txBox="1"/>
          <p:nvPr>
            <p:ph type="title"/>
          </p:nvPr>
        </p:nvSpPr>
        <p:spPr>
          <a:xfrm>
            <a:off x="311700" y="494472"/>
            <a:ext cx="8520600" cy="6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Modes of Listening</a:t>
            </a:r>
            <a:endParaRPr/>
          </a:p>
        </p:txBody>
      </p:sp>
      <p:sp>
        <p:nvSpPr>
          <p:cNvPr id="129" name="Google Shape;129;p24"/>
          <p:cNvSpPr txBox="1"/>
          <p:nvPr>
            <p:ph idx="1" type="body"/>
          </p:nvPr>
        </p:nvSpPr>
        <p:spPr>
          <a:xfrm>
            <a:off x="311700" y="1280528"/>
            <a:ext cx="8520600" cy="3795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Direct Mode:</a:t>
            </a:r>
            <a:endParaRPr/>
          </a:p>
          <a:p>
            <a:pPr indent="0" lvl="0" marL="0" rtl="0" algn="l">
              <a:spcBef>
                <a:spcPts val="1600"/>
              </a:spcBef>
              <a:spcAft>
                <a:spcPts val="0"/>
              </a:spcAft>
              <a:buNone/>
            </a:pPr>
            <a:r>
              <a:rPr lang="en"/>
              <a:t> </a:t>
            </a:r>
            <a:r>
              <a:rPr lang="en" sz="1400">
                <a:solidFill>
                  <a:srgbClr val="333333"/>
                </a:solidFill>
                <a:highlight>
                  <a:srgbClr val="FFFFFF"/>
                </a:highlight>
                <a:latin typeface="Times New Roman"/>
                <a:ea typeface="Times New Roman"/>
                <a:cs typeface="Times New Roman"/>
                <a:sym typeface="Times New Roman"/>
              </a:rPr>
              <a:t>Direct mode requires a clear line of approach from the sound system unit to the point where the listener can hear the audio.To restrict the audio in a specific area this method is appropriate.</a:t>
            </a:r>
            <a:endParaRPr sz="1400">
              <a:solidFill>
                <a:srgbClr val="333333"/>
              </a:solidFill>
              <a:highlight>
                <a:srgbClr val="FFFFFF"/>
              </a:highlight>
              <a:latin typeface="Times New Roman"/>
              <a:ea typeface="Times New Roman"/>
              <a:cs typeface="Times New Roman"/>
              <a:sym typeface="Times New Roman"/>
            </a:endParaRPr>
          </a:p>
          <a:p>
            <a:pPr indent="-342900" lvl="0" marL="457200" rtl="0" algn="l">
              <a:spcBef>
                <a:spcPts val="1600"/>
              </a:spcBef>
              <a:spcAft>
                <a:spcPts val="0"/>
              </a:spcAft>
              <a:buClr>
                <a:srgbClr val="333333"/>
              </a:buClr>
              <a:buSzPts val="1800"/>
              <a:buChar char="●"/>
            </a:pPr>
            <a:r>
              <a:rPr lang="en">
                <a:solidFill>
                  <a:srgbClr val="333333"/>
                </a:solidFill>
                <a:highlight>
                  <a:srgbClr val="FFFFFF"/>
                </a:highlight>
              </a:rPr>
              <a:t>Projected or Virtual Mode:</a:t>
            </a:r>
            <a:endParaRPr>
              <a:solidFill>
                <a:srgbClr val="333333"/>
              </a:solidFill>
              <a:highlight>
                <a:srgbClr val="FFFFFF"/>
              </a:highlight>
            </a:endParaRPr>
          </a:p>
          <a:p>
            <a:pPr indent="0" lvl="0" marL="0" rtl="0" algn="l">
              <a:spcBef>
                <a:spcPts val="1600"/>
              </a:spcBef>
              <a:spcAft>
                <a:spcPts val="1600"/>
              </a:spcAft>
              <a:buNone/>
            </a:pPr>
            <a:r>
              <a:rPr lang="en" sz="1400">
                <a:solidFill>
                  <a:srgbClr val="333333"/>
                </a:solidFill>
                <a:highlight>
                  <a:srgbClr val="FFFFFF"/>
                </a:highlight>
                <a:latin typeface="Times New Roman"/>
                <a:ea typeface="Times New Roman"/>
                <a:cs typeface="Times New Roman"/>
                <a:sym typeface="Times New Roman"/>
              </a:rPr>
              <a:t>This mode requires an unbroken line of approach from the emitter of audio spotlighting system,so the emitter is pointed at the spot where the is to be heard.For this mode of operation the sound beam from emitter is made to reflect from a reflecting surface such a wall surface or a diffuser. A virtual sound source creates an illusion of sound source that emanates from a surface or direction where no physical loudspeaker is present.</a:t>
            </a:r>
            <a:endParaRPr sz="1400">
              <a:solidFill>
                <a:srgbClr val="333333"/>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5"/>
          <p:cNvSpPr txBox="1"/>
          <p:nvPr>
            <p:ph type="title"/>
          </p:nvPr>
        </p:nvSpPr>
        <p:spPr>
          <a:xfrm>
            <a:off x="311700" y="494472"/>
            <a:ext cx="8520600" cy="6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5"/>
          <p:cNvSpPr txBox="1"/>
          <p:nvPr>
            <p:ph idx="1" type="body"/>
          </p:nvPr>
        </p:nvSpPr>
        <p:spPr>
          <a:xfrm>
            <a:off x="311700" y="1280528"/>
            <a:ext cx="8520600" cy="379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6" name="Google Shape;136;p25"/>
          <p:cNvPicPr preferRelativeResize="0"/>
          <p:nvPr/>
        </p:nvPicPr>
        <p:blipFill rotWithShape="1">
          <a:blip r:embed="rId3">
            <a:alphaModFix/>
          </a:blip>
          <a:srcRect b="31082" l="0" r="36972" t="0"/>
          <a:stretch/>
        </p:blipFill>
        <p:spPr>
          <a:xfrm>
            <a:off x="559825" y="116639"/>
            <a:ext cx="8036001" cy="528733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6"/>
          <p:cNvSpPr txBox="1"/>
          <p:nvPr>
            <p:ph type="title"/>
          </p:nvPr>
        </p:nvSpPr>
        <p:spPr>
          <a:xfrm>
            <a:off x="311700" y="494472"/>
            <a:ext cx="8520600" cy="6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Transducer Technology</a:t>
            </a:r>
            <a:endParaRPr/>
          </a:p>
          <a:p>
            <a:pPr indent="0" lvl="0" marL="0" rtl="0" algn="l">
              <a:spcBef>
                <a:spcPts val="0"/>
              </a:spcBef>
              <a:spcAft>
                <a:spcPts val="0"/>
              </a:spcAft>
              <a:buNone/>
            </a:pPr>
            <a:r>
              <a:t/>
            </a:r>
            <a:endParaRPr/>
          </a:p>
        </p:txBody>
      </p:sp>
      <p:sp>
        <p:nvSpPr>
          <p:cNvPr id="142" name="Google Shape;142;p26"/>
          <p:cNvSpPr txBox="1"/>
          <p:nvPr>
            <p:ph idx="1" type="body"/>
          </p:nvPr>
        </p:nvSpPr>
        <p:spPr>
          <a:xfrm>
            <a:off x="311700" y="1280528"/>
            <a:ext cx="8520600" cy="3795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solidFill>
                  <a:srgbClr val="333333"/>
                </a:solidFill>
                <a:highlight>
                  <a:srgbClr val="FFFFFF"/>
                </a:highlight>
                <a:latin typeface="Times New Roman"/>
                <a:ea typeface="Times New Roman"/>
                <a:cs typeface="Times New Roman"/>
                <a:sym typeface="Times New Roman"/>
              </a:rPr>
              <a:t>To cover a certain frequency range.</a:t>
            </a:r>
            <a:endParaRPr>
              <a:solidFill>
                <a:srgbClr val="333333"/>
              </a:solidFill>
              <a:highlight>
                <a:srgbClr val="FFFFFF"/>
              </a:highlight>
              <a:latin typeface="Times New Roman"/>
              <a:ea typeface="Times New Roman"/>
              <a:cs typeface="Times New Roman"/>
              <a:sym typeface="Times New Roman"/>
            </a:endParaRPr>
          </a:p>
          <a:p>
            <a:pPr indent="-342900" lvl="0" marL="457200" rtl="0" algn="l">
              <a:spcBef>
                <a:spcPts val="0"/>
              </a:spcBef>
              <a:spcAft>
                <a:spcPts val="0"/>
              </a:spcAft>
              <a:buClr>
                <a:srgbClr val="333333"/>
              </a:buClr>
              <a:buSzPts val="1800"/>
              <a:buFont typeface="Times New Roman"/>
              <a:buChar char="●"/>
            </a:pPr>
            <a:r>
              <a:rPr lang="en">
                <a:solidFill>
                  <a:srgbClr val="333333"/>
                </a:solidFill>
                <a:highlight>
                  <a:srgbClr val="FFFFFF"/>
                </a:highlight>
                <a:latin typeface="Times New Roman"/>
                <a:ea typeface="Times New Roman"/>
                <a:cs typeface="Times New Roman"/>
                <a:sym typeface="Times New Roman"/>
              </a:rPr>
              <a:t>To have a certain dispersion pattern which In order to make this technology work, ultrasonic energy must be emitted into the air. Electrical signals are converted into these acoustic signals by means of an ultrasonic transducer. Acoustic transducers or emitters can be designed  sharp.</a:t>
            </a:r>
            <a:endParaRPr>
              <a:solidFill>
                <a:srgbClr val="333333"/>
              </a:solidFill>
              <a:highlight>
                <a:srgbClr val="FFFFFF"/>
              </a:highlight>
              <a:latin typeface="Times New Roman"/>
              <a:ea typeface="Times New Roman"/>
              <a:cs typeface="Times New Roman"/>
              <a:sym typeface="Times New Roman"/>
            </a:endParaRPr>
          </a:p>
          <a:p>
            <a:pPr indent="-342900" lvl="0" marL="457200" rtl="0" algn="just">
              <a:lnSpc>
                <a:spcPct val="130000"/>
              </a:lnSpc>
              <a:spcBef>
                <a:spcPts val="0"/>
              </a:spcBef>
              <a:spcAft>
                <a:spcPts val="0"/>
              </a:spcAft>
              <a:buClr>
                <a:srgbClr val="333333"/>
              </a:buClr>
              <a:buSzPts val="1800"/>
              <a:buFont typeface="Times New Roman"/>
              <a:buChar char="●"/>
            </a:pPr>
            <a:r>
              <a:rPr lang="en">
                <a:solidFill>
                  <a:srgbClr val="333333"/>
                </a:solidFill>
                <a:highlight>
                  <a:srgbClr val="FFFFFF"/>
                </a:highlight>
                <a:latin typeface="Times New Roman"/>
                <a:ea typeface="Times New Roman"/>
                <a:cs typeface="Times New Roman"/>
                <a:sym typeface="Times New Roman"/>
              </a:rPr>
              <a:t>A bandwidth from around 20 KHz to infinity.</a:t>
            </a:r>
            <a:endParaRPr>
              <a:solidFill>
                <a:srgbClr val="333333"/>
              </a:solidFill>
              <a:highlight>
                <a:srgbClr val="FFFFFF"/>
              </a:highlight>
              <a:latin typeface="Times New Roman"/>
              <a:ea typeface="Times New Roman"/>
              <a:cs typeface="Times New Roman"/>
              <a:sym typeface="Times New Roman"/>
            </a:endParaRPr>
          </a:p>
          <a:p>
            <a:pPr indent="-342900" lvl="0" marL="457200" rtl="0" algn="just">
              <a:lnSpc>
                <a:spcPct val="130000"/>
              </a:lnSpc>
              <a:spcBef>
                <a:spcPts val="0"/>
              </a:spcBef>
              <a:spcAft>
                <a:spcPts val="0"/>
              </a:spcAft>
              <a:buClr>
                <a:srgbClr val="333333"/>
              </a:buClr>
              <a:buSzPts val="1800"/>
              <a:buFont typeface="Times New Roman"/>
              <a:buChar char="●"/>
            </a:pPr>
            <a:r>
              <a:rPr lang="en">
                <a:solidFill>
                  <a:srgbClr val="333333"/>
                </a:solidFill>
                <a:highlight>
                  <a:srgbClr val="FFFFFF"/>
                </a:highlight>
                <a:latin typeface="Times New Roman"/>
                <a:ea typeface="Times New Roman"/>
                <a:cs typeface="Times New Roman"/>
                <a:sym typeface="Times New Roman"/>
              </a:rPr>
              <a:t>A sharp dispersion pattern that gives a collimated beam of ultrasound.</a:t>
            </a:r>
            <a:endParaRPr>
              <a:solidFill>
                <a:srgbClr val="333333"/>
              </a:solidFill>
              <a:highlight>
                <a:srgbClr val="FFFFFF"/>
              </a:highlight>
              <a:latin typeface="Times New Roman"/>
              <a:ea typeface="Times New Roman"/>
              <a:cs typeface="Times New Roman"/>
              <a:sym typeface="Times New Roman"/>
            </a:endParaRPr>
          </a:p>
          <a:p>
            <a:pPr indent="-342900" lvl="0" marL="457200" rtl="0" algn="just">
              <a:lnSpc>
                <a:spcPct val="130000"/>
              </a:lnSpc>
              <a:spcBef>
                <a:spcPts val="0"/>
              </a:spcBef>
              <a:spcAft>
                <a:spcPts val="0"/>
              </a:spcAft>
              <a:buClr>
                <a:srgbClr val="333333"/>
              </a:buClr>
              <a:buSzPts val="1800"/>
              <a:buFont typeface="Times New Roman"/>
              <a:buChar char="●"/>
            </a:pPr>
            <a:r>
              <a:rPr lang="en">
                <a:solidFill>
                  <a:srgbClr val="333333"/>
                </a:solidFill>
                <a:highlight>
                  <a:srgbClr val="FFFFFF"/>
                </a:highlight>
                <a:latin typeface="Times New Roman"/>
                <a:ea typeface="Times New Roman"/>
                <a:cs typeface="Times New Roman"/>
                <a:sym typeface="Times New Roman"/>
              </a:rPr>
              <a:t>Unlimited output capabilities.</a:t>
            </a:r>
            <a:endParaRPr>
              <a:solidFill>
                <a:srgbClr val="333333"/>
              </a:solidFill>
              <a:highlight>
                <a:srgbClr val="FFFFFF"/>
              </a:highlight>
              <a:latin typeface="Times New Roman"/>
              <a:ea typeface="Times New Roman"/>
              <a:cs typeface="Times New Roman"/>
              <a:sym typeface="Times New Roman"/>
            </a:endParaRPr>
          </a:p>
        </p:txBody>
      </p:sp>
      <p:pic>
        <p:nvPicPr>
          <p:cNvPr id="143" name="Google Shape;143;p26"/>
          <p:cNvPicPr preferRelativeResize="0"/>
          <p:nvPr/>
        </p:nvPicPr>
        <p:blipFill rotWithShape="1">
          <a:blip r:embed="rId3">
            <a:alphaModFix/>
          </a:blip>
          <a:srcRect b="63039" l="64206" r="3700" t="0"/>
          <a:stretch/>
        </p:blipFill>
        <p:spPr>
          <a:xfrm>
            <a:off x="4292050" y="3861861"/>
            <a:ext cx="2239350" cy="211233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7"/>
          <p:cNvSpPr txBox="1"/>
          <p:nvPr>
            <p:ph type="title"/>
          </p:nvPr>
        </p:nvSpPr>
        <p:spPr>
          <a:xfrm>
            <a:off x="311700" y="494472"/>
            <a:ext cx="8520600" cy="6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7"/>
          <p:cNvSpPr txBox="1"/>
          <p:nvPr>
            <p:ph idx="1" type="body"/>
          </p:nvPr>
        </p:nvSpPr>
        <p:spPr>
          <a:xfrm>
            <a:off x="311700" y="1280528"/>
            <a:ext cx="8520600" cy="379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0" name="Google Shape;150;p27"/>
          <p:cNvPicPr preferRelativeResize="0"/>
          <p:nvPr/>
        </p:nvPicPr>
        <p:blipFill rotWithShape="1">
          <a:blip r:embed="rId3">
            <a:alphaModFix/>
          </a:blip>
          <a:srcRect b="14515" l="31302" r="4034" t="0"/>
          <a:stretch/>
        </p:blipFill>
        <p:spPr>
          <a:xfrm>
            <a:off x="104975" y="324000"/>
            <a:ext cx="4397050" cy="4885610"/>
          </a:xfrm>
          <a:prstGeom prst="rect">
            <a:avLst/>
          </a:prstGeom>
          <a:noFill/>
          <a:ln>
            <a:noFill/>
          </a:ln>
        </p:spPr>
      </p:pic>
      <p:pic>
        <p:nvPicPr>
          <p:cNvPr id="151" name="Google Shape;151;p27"/>
          <p:cNvPicPr preferRelativeResize="0"/>
          <p:nvPr/>
        </p:nvPicPr>
        <p:blipFill rotWithShape="1">
          <a:blip r:embed="rId4">
            <a:alphaModFix/>
          </a:blip>
          <a:srcRect b="11808" l="16122" r="20401" t="0"/>
          <a:stretch/>
        </p:blipFill>
        <p:spPr>
          <a:xfrm>
            <a:off x="4572000" y="337361"/>
            <a:ext cx="4000500" cy="5040279"/>
          </a:xfrm>
          <a:prstGeom prst="rect">
            <a:avLst/>
          </a:prstGeom>
          <a:noFill/>
          <a:ln>
            <a:noFill/>
          </a:ln>
        </p:spPr>
      </p:pic>
      <p:sp>
        <p:nvSpPr>
          <p:cNvPr id="152" name="Google Shape;152;p27"/>
          <p:cNvSpPr txBox="1"/>
          <p:nvPr/>
        </p:nvSpPr>
        <p:spPr>
          <a:xfrm>
            <a:off x="326575" y="285111"/>
            <a:ext cx="8572500" cy="2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Conventional Speakers                                                    Spotlight Speakers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8"/>
          <p:cNvSpPr txBox="1"/>
          <p:nvPr>
            <p:ph type="title"/>
          </p:nvPr>
        </p:nvSpPr>
        <p:spPr>
          <a:xfrm>
            <a:off x="311700" y="494472"/>
            <a:ext cx="8520600" cy="6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Advantages</a:t>
            </a:r>
            <a:endParaRPr/>
          </a:p>
          <a:p>
            <a:pPr indent="0" lvl="0" marL="0" rtl="0" algn="l">
              <a:spcBef>
                <a:spcPts val="0"/>
              </a:spcBef>
              <a:spcAft>
                <a:spcPts val="0"/>
              </a:spcAft>
              <a:buNone/>
            </a:pPr>
            <a:r>
              <a:t/>
            </a:r>
            <a:endParaRPr/>
          </a:p>
        </p:txBody>
      </p:sp>
      <p:sp>
        <p:nvSpPr>
          <p:cNvPr id="158" name="Google Shape;158;p28"/>
          <p:cNvSpPr txBox="1"/>
          <p:nvPr>
            <p:ph idx="1" type="body"/>
          </p:nvPr>
        </p:nvSpPr>
        <p:spPr>
          <a:xfrm>
            <a:off x="311700" y="1280528"/>
            <a:ext cx="8520600" cy="3795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solidFill>
                  <a:srgbClr val="333333"/>
                </a:solidFill>
                <a:highlight>
                  <a:srgbClr val="FFFFFF"/>
                </a:highlight>
                <a:latin typeface="Times New Roman"/>
                <a:ea typeface="Times New Roman"/>
                <a:cs typeface="Times New Roman"/>
                <a:sym typeface="Times New Roman"/>
              </a:rPr>
              <a:t>Can focus sound only at the place you want.</a:t>
            </a:r>
            <a:endParaRPr sz="1400">
              <a:solidFill>
                <a:srgbClr val="333333"/>
              </a:solidFill>
              <a:highlight>
                <a:srgbClr val="FFFFFF"/>
              </a:highlight>
              <a:latin typeface="Times New Roman"/>
              <a:ea typeface="Times New Roman"/>
              <a:cs typeface="Times New Roman"/>
              <a:sym typeface="Times New Roman"/>
            </a:endParaRPr>
          </a:p>
          <a:p>
            <a:pPr indent="-317500" lvl="0" marL="457200" rtl="0" algn="l">
              <a:spcBef>
                <a:spcPts val="0"/>
              </a:spcBef>
              <a:spcAft>
                <a:spcPts val="0"/>
              </a:spcAft>
              <a:buClr>
                <a:srgbClr val="333333"/>
              </a:buClr>
              <a:buSzPts val="1400"/>
              <a:buFont typeface="Times New Roman"/>
              <a:buChar char="●"/>
            </a:pPr>
            <a:r>
              <a:rPr lang="en" sz="1400">
                <a:solidFill>
                  <a:srgbClr val="333333"/>
                </a:solidFill>
                <a:highlight>
                  <a:srgbClr val="FFFFFF"/>
                </a:highlight>
                <a:latin typeface="Times New Roman"/>
                <a:ea typeface="Times New Roman"/>
                <a:cs typeface="Times New Roman"/>
                <a:sym typeface="Times New Roman"/>
              </a:rPr>
              <a:t>Ultrasonic emitter device are thin and flat and do not require a mounting cabinet.</a:t>
            </a:r>
            <a:endParaRPr sz="1400">
              <a:solidFill>
                <a:srgbClr val="333333"/>
              </a:solidFill>
              <a:highlight>
                <a:srgbClr val="FFFFFF"/>
              </a:highlight>
              <a:latin typeface="Times New Roman"/>
              <a:ea typeface="Times New Roman"/>
              <a:cs typeface="Times New Roman"/>
              <a:sym typeface="Times New Roman"/>
            </a:endParaRPr>
          </a:p>
          <a:p>
            <a:pPr indent="-317500" lvl="0" marL="457200" rtl="0" algn="l">
              <a:spcBef>
                <a:spcPts val="0"/>
              </a:spcBef>
              <a:spcAft>
                <a:spcPts val="0"/>
              </a:spcAft>
              <a:buClr>
                <a:srgbClr val="333333"/>
              </a:buClr>
              <a:buSzPts val="1400"/>
              <a:buFont typeface="Times New Roman"/>
              <a:buChar char="●"/>
            </a:pPr>
            <a:r>
              <a:rPr lang="en" sz="1400">
                <a:solidFill>
                  <a:srgbClr val="333333"/>
                </a:solidFill>
                <a:highlight>
                  <a:srgbClr val="FFFFFF"/>
                </a:highlight>
                <a:latin typeface="Times New Roman"/>
                <a:ea typeface="Times New Roman"/>
                <a:cs typeface="Times New Roman"/>
                <a:sym typeface="Times New Roman"/>
              </a:rPr>
              <a:t>The focused or directed sound travels much faster in a straight line than conventional loudspeaker.</a:t>
            </a:r>
            <a:endParaRPr sz="1400">
              <a:solidFill>
                <a:srgbClr val="333333"/>
              </a:solidFill>
              <a:highlight>
                <a:srgbClr val="FFFFFF"/>
              </a:highlight>
              <a:latin typeface="Times New Roman"/>
              <a:ea typeface="Times New Roman"/>
              <a:cs typeface="Times New Roman"/>
              <a:sym typeface="Times New Roman"/>
            </a:endParaRPr>
          </a:p>
          <a:p>
            <a:pPr indent="-317500" lvl="0" marL="457200" rtl="0" algn="l">
              <a:spcBef>
                <a:spcPts val="0"/>
              </a:spcBef>
              <a:spcAft>
                <a:spcPts val="0"/>
              </a:spcAft>
              <a:buClr>
                <a:srgbClr val="333333"/>
              </a:buClr>
              <a:buSzPts val="1400"/>
              <a:buFont typeface="Times New Roman"/>
              <a:buChar char="●"/>
            </a:pPr>
            <a:r>
              <a:rPr lang="en" sz="1400">
                <a:solidFill>
                  <a:srgbClr val="333333"/>
                </a:solidFill>
                <a:highlight>
                  <a:srgbClr val="FFFFFF"/>
                </a:highlight>
                <a:latin typeface="Times New Roman"/>
                <a:ea typeface="Times New Roman"/>
                <a:cs typeface="Times New Roman"/>
                <a:sym typeface="Times New Roman"/>
              </a:rPr>
              <a:t>Dispersion can be controlled very narrow or wider to cover more listening area.</a:t>
            </a:r>
            <a:endParaRPr sz="1400">
              <a:solidFill>
                <a:srgbClr val="333333"/>
              </a:solidFill>
              <a:highlight>
                <a:srgbClr val="FFFFFF"/>
              </a:highlight>
              <a:latin typeface="Times New Roman"/>
              <a:ea typeface="Times New Roman"/>
              <a:cs typeface="Times New Roman"/>
              <a:sym typeface="Times New Roman"/>
            </a:endParaRPr>
          </a:p>
          <a:p>
            <a:pPr indent="-317500" lvl="0" marL="457200" rtl="0" algn="l">
              <a:spcBef>
                <a:spcPts val="0"/>
              </a:spcBef>
              <a:spcAft>
                <a:spcPts val="0"/>
              </a:spcAft>
              <a:buClr>
                <a:srgbClr val="333333"/>
              </a:buClr>
              <a:buSzPts val="1400"/>
              <a:buFont typeface="Times New Roman"/>
              <a:buChar char="●"/>
            </a:pPr>
            <a:r>
              <a:rPr lang="en" sz="1400">
                <a:solidFill>
                  <a:srgbClr val="333333"/>
                </a:solidFill>
                <a:highlight>
                  <a:srgbClr val="FFFFFF"/>
                </a:highlight>
                <a:latin typeface="Times New Roman"/>
                <a:ea typeface="Times New Roman"/>
                <a:cs typeface="Times New Roman"/>
                <a:sym typeface="Times New Roman"/>
              </a:rPr>
              <a:t>Can reduce or eliminate the feedback from microphone.</a:t>
            </a:r>
            <a:endParaRPr sz="1400">
              <a:solidFill>
                <a:srgbClr val="333333"/>
              </a:solidFill>
              <a:highlight>
                <a:srgbClr val="FFFFFF"/>
              </a:highlight>
              <a:latin typeface="Times New Roman"/>
              <a:ea typeface="Times New Roman"/>
              <a:cs typeface="Times New Roman"/>
              <a:sym typeface="Times New Roman"/>
            </a:endParaRPr>
          </a:p>
          <a:p>
            <a:pPr indent="-317500" lvl="0" marL="457200" rtl="0" algn="l">
              <a:spcBef>
                <a:spcPts val="0"/>
              </a:spcBef>
              <a:spcAft>
                <a:spcPts val="0"/>
              </a:spcAft>
              <a:buClr>
                <a:srgbClr val="333333"/>
              </a:buClr>
              <a:buSzPts val="1400"/>
              <a:buFont typeface="Times New Roman"/>
              <a:buChar char="●"/>
            </a:pPr>
            <a:r>
              <a:rPr lang="en" sz="1400">
                <a:solidFill>
                  <a:srgbClr val="333333"/>
                </a:solidFill>
                <a:highlight>
                  <a:srgbClr val="FFFFFF"/>
                </a:highlight>
                <a:latin typeface="Times New Roman"/>
                <a:ea typeface="Times New Roman"/>
                <a:cs typeface="Times New Roman"/>
                <a:sym typeface="Times New Roman"/>
              </a:rPr>
              <a:t>Highly cost effective as the maintenance required is less as compared to conventional loud speakers and have longer life span.</a:t>
            </a:r>
            <a:endParaRPr sz="1400">
              <a:solidFill>
                <a:srgbClr val="333333"/>
              </a:solidFill>
              <a:highlight>
                <a:srgbClr val="FFFFFF"/>
              </a:highlight>
              <a:latin typeface="Times New Roman"/>
              <a:ea typeface="Times New Roman"/>
              <a:cs typeface="Times New Roman"/>
              <a:sym typeface="Times New Roman"/>
            </a:endParaRPr>
          </a:p>
          <a:p>
            <a:pPr indent="-317500" lvl="0" marL="457200" rtl="0" algn="l">
              <a:spcBef>
                <a:spcPts val="0"/>
              </a:spcBef>
              <a:spcAft>
                <a:spcPts val="0"/>
              </a:spcAft>
              <a:buClr>
                <a:srgbClr val="333333"/>
              </a:buClr>
              <a:buSzPts val="1400"/>
              <a:buFont typeface="Times New Roman"/>
              <a:buChar char="●"/>
            </a:pPr>
            <a:r>
              <a:rPr lang="en" sz="1400">
                <a:solidFill>
                  <a:srgbClr val="333333"/>
                </a:solidFill>
                <a:highlight>
                  <a:srgbClr val="FFFFFF"/>
                </a:highlight>
                <a:latin typeface="Times New Roman"/>
                <a:ea typeface="Times New Roman"/>
                <a:cs typeface="Times New Roman"/>
                <a:sym typeface="Times New Roman"/>
              </a:rPr>
              <a:t>Requires only same power as required for regular speakers.</a:t>
            </a:r>
            <a:endParaRPr sz="1400">
              <a:solidFill>
                <a:srgbClr val="333333"/>
              </a:solidFill>
              <a:highlight>
                <a:srgbClr val="FFFFFF"/>
              </a:highlight>
              <a:latin typeface="Times New Roman"/>
              <a:ea typeface="Times New Roman"/>
              <a:cs typeface="Times New Roman"/>
              <a:sym typeface="Times New Roman"/>
            </a:endParaRPr>
          </a:p>
          <a:p>
            <a:pPr indent="-317500" lvl="0" marL="457200" rtl="0" algn="l">
              <a:spcBef>
                <a:spcPts val="0"/>
              </a:spcBef>
              <a:spcAft>
                <a:spcPts val="0"/>
              </a:spcAft>
              <a:buClr>
                <a:srgbClr val="333333"/>
              </a:buClr>
              <a:buSzPts val="1400"/>
              <a:buFont typeface="Times New Roman"/>
              <a:buChar char="●"/>
            </a:pPr>
            <a:r>
              <a:rPr lang="en" sz="1400">
                <a:solidFill>
                  <a:srgbClr val="333333"/>
                </a:solidFill>
                <a:highlight>
                  <a:srgbClr val="FFFFFF"/>
                </a:highlight>
                <a:latin typeface="Times New Roman"/>
                <a:ea typeface="Times New Roman"/>
                <a:cs typeface="Times New Roman"/>
                <a:sym typeface="Times New Roman"/>
              </a:rPr>
              <a:t> There is no lag in reproducing the sound.</a:t>
            </a:r>
            <a:endParaRPr sz="1400">
              <a:solidFill>
                <a:srgbClr val="333333"/>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311700" y="494472"/>
            <a:ext cx="8520600" cy="6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Applications</a:t>
            </a:r>
            <a:endParaRPr/>
          </a:p>
          <a:p>
            <a:pPr indent="0" lvl="0" marL="0" rtl="0" algn="l">
              <a:spcBef>
                <a:spcPts val="0"/>
              </a:spcBef>
              <a:spcAft>
                <a:spcPts val="0"/>
              </a:spcAft>
              <a:buNone/>
            </a:pPr>
            <a:r>
              <a:t/>
            </a:r>
            <a:endParaRPr/>
          </a:p>
        </p:txBody>
      </p:sp>
      <p:sp>
        <p:nvSpPr>
          <p:cNvPr id="164" name="Google Shape;164;p29"/>
          <p:cNvSpPr txBox="1"/>
          <p:nvPr>
            <p:ph idx="1" type="body"/>
          </p:nvPr>
        </p:nvSpPr>
        <p:spPr>
          <a:xfrm>
            <a:off x="370025" y="1221528"/>
            <a:ext cx="8520600" cy="3795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Automobiles </a:t>
            </a:r>
            <a:endParaRPr/>
          </a:p>
          <a:p>
            <a:pPr indent="0" lvl="0" marL="0" rtl="0" algn="l">
              <a:spcBef>
                <a:spcPts val="1600"/>
              </a:spcBef>
              <a:spcAft>
                <a:spcPts val="0"/>
              </a:spcAft>
              <a:buNone/>
            </a:pPr>
            <a:r>
              <a:rPr lang="en" sz="1400">
                <a:solidFill>
                  <a:srgbClr val="333333"/>
                </a:solidFill>
                <a:highlight>
                  <a:srgbClr val="FFFFFF"/>
                </a:highlight>
                <a:latin typeface="Times New Roman"/>
                <a:ea typeface="Times New Roman"/>
                <a:cs typeface="Times New Roman"/>
                <a:sym typeface="Times New Roman"/>
              </a:rPr>
              <a:t>Beam alert signal can be directly propagated from an announcement device in the dashboard to the driver ..</a:t>
            </a:r>
            <a:endParaRPr sz="1400">
              <a:solidFill>
                <a:srgbClr val="333333"/>
              </a:solidFill>
              <a:highlight>
                <a:srgbClr val="FFFFFF"/>
              </a:highlight>
              <a:latin typeface="Times New Roman"/>
              <a:ea typeface="Times New Roman"/>
              <a:cs typeface="Times New Roman"/>
              <a:sym typeface="Times New Roman"/>
            </a:endParaRPr>
          </a:p>
          <a:p>
            <a:pPr indent="-342900" lvl="0" marL="457200" rtl="0" algn="l">
              <a:spcBef>
                <a:spcPts val="1600"/>
              </a:spcBef>
              <a:spcAft>
                <a:spcPts val="0"/>
              </a:spcAft>
              <a:buClr>
                <a:srgbClr val="333333"/>
              </a:buClr>
              <a:buSzPts val="1800"/>
              <a:buFont typeface="Times New Roman"/>
              <a:buChar char="●"/>
            </a:pPr>
            <a:r>
              <a:rPr lang="en">
                <a:solidFill>
                  <a:srgbClr val="333333"/>
                </a:solidFill>
                <a:highlight>
                  <a:srgbClr val="FFFFFF"/>
                </a:highlight>
                <a:latin typeface="Times New Roman"/>
                <a:ea typeface="Times New Roman"/>
                <a:cs typeface="Times New Roman"/>
                <a:sym typeface="Times New Roman"/>
              </a:rPr>
              <a:t>Retail Sales</a:t>
            </a:r>
            <a:endParaRPr>
              <a:solidFill>
                <a:srgbClr val="333333"/>
              </a:solidFill>
              <a:highlight>
                <a:srgbClr val="FFFFFF"/>
              </a:highlight>
              <a:latin typeface="Times New Roman"/>
              <a:ea typeface="Times New Roman"/>
              <a:cs typeface="Times New Roman"/>
              <a:sym typeface="Times New Roman"/>
            </a:endParaRPr>
          </a:p>
          <a:p>
            <a:pPr indent="0" lvl="0" marL="0" rtl="0" algn="l">
              <a:spcBef>
                <a:spcPts val="1600"/>
              </a:spcBef>
              <a:spcAft>
                <a:spcPts val="0"/>
              </a:spcAft>
              <a:buNone/>
            </a:pPr>
            <a:r>
              <a:rPr lang="en" sz="1400">
                <a:solidFill>
                  <a:srgbClr val="333333"/>
                </a:solidFill>
                <a:highlight>
                  <a:srgbClr val="FFFFFF"/>
                </a:highlight>
                <a:latin typeface="Times New Roman"/>
                <a:ea typeface="Times New Roman"/>
                <a:cs typeface="Times New Roman"/>
                <a:sym typeface="Times New Roman"/>
              </a:rPr>
              <a:t>Provide targeted advertising directly at the point of purchase.</a:t>
            </a:r>
            <a:endParaRPr sz="1400">
              <a:solidFill>
                <a:srgbClr val="333333"/>
              </a:solidFill>
              <a:highlight>
                <a:srgbClr val="FFFFFF"/>
              </a:highlight>
              <a:latin typeface="Times New Roman"/>
              <a:ea typeface="Times New Roman"/>
              <a:cs typeface="Times New Roman"/>
              <a:sym typeface="Times New Roman"/>
            </a:endParaRPr>
          </a:p>
          <a:p>
            <a:pPr indent="0" lvl="0" marL="0" rtl="0" algn="l">
              <a:spcBef>
                <a:spcPts val="1600"/>
              </a:spcBef>
              <a:spcAft>
                <a:spcPts val="1600"/>
              </a:spcAft>
              <a:buNone/>
            </a:pPr>
            <a:r>
              <a:t/>
            </a:r>
            <a:endParaRPr sz="1200">
              <a:solidFill>
                <a:srgbClr val="333333"/>
              </a:solidFill>
              <a:highlight>
                <a:srgbClr val="FFFFFF"/>
              </a:highlight>
              <a:latin typeface="Times New Roman"/>
              <a:ea typeface="Times New Roman"/>
              <a:cs typeface="Times New Roman"/>
              <a:sym typeface="Times New Roman"/>
            </a:endParaRPr>
          </a:p>
        </p:txBody>
      </p:sp>
      <p:pic>
        <p:nvPicPr>
          <p:cNvPr id="165" name="Google Shape;165;p29"/>
          <p:cNvPicPr preferRelativeResize="0"/>
          <p:nvPr/>
        </p:nvPicPr>
        <p:blipFill>
          <a:blip r:embed="rId3">
            <a:alphaModFix/>
          </a:blip>
          <a:stretch>
            <a:fillRect/>
          </a:stretch>
        </p:blipFill>
        <p:spPr>
          <a:xfrm>
            <a:off x="614948" y="3243139"/>
            <a:ext cx="2872049" cy="2533528"/>
          </a:xfrm>
          <a:prstGeom prst="rect">
            <a:avLst/>
          </a:prstGeom>
          <a:noFill/>
          <a:ln>
            <a:noFill/>
          </a:ln>
        </p:spPr>
      </p:pic>
      <p:pic>
        <p:nvPicPr>
          <p:cNvPr id="166" name="Google Shape;166;p29"/>
          <p:cNvPicPr preferRelativeResize="0"/>
          <p:nvPr/>
        </p:nvPicPr>
        <p:blipFill>
          <a:blip r:embed="rId4">
            <a:alphaModFix/>
          </a:blip>
          <a:stretch>
            <a:fillRect/>
          </a:stretch>
        </p:blipFill>
        <p:spPr>
          <a:xfrm>
            <a:off x="6373975" y="2097778"/>
            <a:ext cx="1926062" cy="288908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30"/>
          <p:cNvSpPr txBox="1"/>
          <p:nvPr>
            <p:ph type="title"/>
          </p:nvPr>
        </p:nvSpPr>
        <p:spPr>
          <a:xfrm>
            <a:off x="311700" y="494472"/>
            <a:ext cx="8520600" cy="6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0"/>
          <p:cNvSpPr txBox="1"/>
          <p:nvPr>
            <p:ph idx="1" type="body"/>
          </p:nvPr>
        </p:nvSpPr>
        <p:spPr>
          <a:xfrm>
            <a:off x="311700" y="1280528"/>
            <a:ext cx="5100000" cy="4434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b="1" lang="en">
                <a:latin typeface="Times New Roman"/>
                <a:ea typeface="Times New Roman"/>
                <a:cs typeface="Times New Roman"/>
                <a:sym typeface="Times New Roman"/>
              </a:rPr>
              <a:t>Safety officials:</a:t>
            </a:r>
            <a:r>
              <a:rPr lang="en">
                <a:latin typeface="Times New Roman"/>
                <a:ea typeface="Times New Roman"/>
                <a:cs typeface="Times New Roman"/>
                <a:sym typeface="Times New Roman"/>
              </a:rPr>
              <a:t> </a:t>
            </a:r>
            <a:r>
              <a:rPr lang="en" sz="1400">
                <a:solidFill>
                  <a:srgbClr val="333333"/>
                </a:solidFill>
                <a:highlight>
                  <a:srgbClr val="FFFFFF"/>
                </a:highlight>
                <a:latin typeface="Times New Roman"/>
                <a:ea typeface="Times New Roman"/>
                <a:cs typeface="Times New Roman"/>
                <a:sym typeface="Times New Roman"/>
              </a:rPr>
              <a:t>Portable audio spotlighting device for communication with a specific person in a crowd of people.</a:t>
            </a:r>
            <a:endParaRPr sz="1400">
              <a:solidFill>
                <a:srgbClr val="333333"/>
              </a:solidFill>
              <a:highlight>
                <a:srgbClr val="FFFFFF"/>
              </a:highlight>
              <a:latin typeface="Times New Roman"/>
              <a:ea typeface="Times New Roman"/>
              <a:cs typeface="Times New Roman"/>
              <a:sym typeface="Times New Roman"/>
            </a:endParaRPr>
          </a:p>
          <a:p>
            <a:pPr indent="-304800" lvl="0" marL="457200" rtl="0" algn="l">
              <a:spcBef>
                <a:spcPts val="0"/>
              </a:spcBef>
              <a:spcAft>
                <a:spcPts val="0"/>
              </a:spcAft>
              <a:buClr>
                <a:srgbClr val="333333"/>
              </a:buClr>
              <a:buSzPts val="1200"/>
              <a:buFont typeface="Times New Roman"/>
              <a:buChar char="●"/>
            </a:pPr>
            <a:r>
              <a:rPr b="1" lang="en">
                <a:latin typeface="Times New Roman"/>
                <a:ea typeface="Times New Roman"/>
                <a:cs typeface="Times New Roman"/>
                <a:sym typeface="Times New Roman"/>
              </a:rPr>
              <a:t>Public announcement</a:t>
            </a:r>
            <a:r>
              <a:rPr b="1" lang="en" sz="1200">
                <a:solidFill>
                  <a:srgbClr val="333333"/>
                </a:solidFill>
                <a:highlight>
                  <a:srgbClr val="FFFFFF"/>
                </a:highlight>
                <a:latin typeface="Times New Roman"/>
                <a:ea typeface="Times New Roman"/>
                <a:cs typeface="Times New Roman"/>
                <a:sym typeface="Times New Roman"/>
              </a:rPr>
              <a:t>:</a:t>
            </a:r>
            <a:r>
              <a:rPr lang="en" sz="1200">
                <a:solidFill>
                  <a:srgbClr val="333333"/>
                </a:solidFill>
                <a:highlight>
                  <a:srgbClr val="FFFFFF"/>
                </a:highlight>
                <a:latin typeface="Times New Roman"/>
                <a:ea typeface="Times New Roman"/>
                <a:cs typeface="Times New Roman"/>
                <a:sym typeface="Times New Roman"/>
              </a:rPr>
              <a:t> </a:t>
            </a:r>
            <a:r>
              <a:rPr lang="en" sz="1400">
                <a:solidFill>
                  <a:srgbClr val="333333"/>
                </a:solidFill>
                <a:highlight>
                  <a:srgbClr val="FFFFFF"/>
                </a:highlight>
                <a:latin typeface="Times New Roman"/>
                <a:ea typeface="Times New Roman"/>
                <a:cs typeface="Times New Roman"/>
                <a:sym typeface="Times New Roman"/>
              </a:rPr>
              <a:t>Highly focused announcement in noisy environment such as subways,airport,traffic intersections etc..</a:t>
            </a:r>
            <a:endParaRPr sz="1400">
              <a:solidFill>
                <a:srgbClr val="333333"/>
              </a:solidFill>
              <a:highlight>
                <a:srgbClr val="FFFFFF"/>
              </a:highlight>
              <a:latin typeface="Times New Roman"/>
              <a:ea typeface="Times New Roman"/>
              <a:cs typeface="Times New Roman"/>
              <a:sym typeface="Times New Roman"/>
            </a:endParaRPr>
          </a:p>
          <a:p>
            <a:pPr indent="-304800" lvl="0" marL="457200" rtl="0" algn="l">
              <a:spcBef>
                <a:spcPts val="0"/>
              </a:spcBef>
              <a:spcAft>
                <a:spcPts val="0"/>
              </a:spcAft>
              <a:buClr>
                <a:srgbClr val="333333"/>
              </a:buClr>
              <a:buSzPts val="1200"/>
              <a:buFont typeface="Times New Roman"/>
              <a:buChar char="●"/>
            </a:pPr>
            <a:r>
              <a:rPr b="1" lang="en">
                <a:latin typeface="Times New Roman"/>
                <a:ea typeface="Times New Roman"/>
                <a:cs typeface="Times New Roman"/>
                <a:sym typeface="Times New Roman"/>
              </a:rPr>
              <a:t>Emergency rescue</a:t>
            </a:r>
            <a:r>
              <a:rPr b="1" lang="en" sz="1200">
                <a:solidFill>
                  <a:srgbClr val="333333"/>
                </a:solidFill>
                <a:highlight>
                  <a:srgbClr val="FFFFFF"/>
                </a:highlight>
                <a:latin typeface="Times New Roman"/>
                <a:ea typeface="Times New Roman"/>
                <a:cs typeface="Times New Roman"/>
                <a:sym typeface="Times New Roman"/>
              </a:rPr>
              <a:t>:</a:t>
            </a:r>
            <a:r>
              <a:rPr lang="en" sz="1200">
                <a:solidFill>
                  <a:srgbClr val="333333"/>
                </a:solidFill>
                <a:highlight>
                  <a:srgbClr val="FFFFFF"/>
                </a:highlight>
                <a:latin typeface="Times New Roman"/>
                <a:ea typeface="Times New Roman"/>
                <a:cs typeface="Times New Roman"/>
                <a:sym typeface="Times New Roman"/>
              </a:rPr>
              <a:t> </a:t>
            </a:r>
            <a:r>
              <a:rPr lang="en" sz="1400">
                <a:solidFill>
                  <a:srgbClr val="333333"/>
                </a:solidFill>
                <a:highlight>
                  <a:srgbClr val="FFFFFF"/>
                </a:highlight>
                <a:latin typeface="Times New Roman"/>
                <a:ea typeface="Times New Roman"/>
                <a:cs typeface="Times New Roman"/>
                <a:sym typeface="Times New Roman"/>
              </a:rPr>
              <a:t>Rescue can communicate with endangered people far from reach</a:t>
            </a:r>
            <a:r>
              <a:rPr lang="en" sz="1200">
                <a:solidFill>
                  <a:srgbClr val="333333"/>
                </a:solidFill>
                <a:highlight>
                  <a:srgbClr val="FFFFFF"/>
                </a:highlight>
                <a:latin typeface="Times New Roman"/>
                <a:ea typeface="Times New Roman"/>
                <a:cs typeface="Times New Roman"/>
                <a:sym typeface="Times New Roman"/>
              </a:rPr>
              <a:t>.</a:t>
            </a:r>
            <a:endParaRPr sz="1200">
              <a:solidFill>
                <a:srgbClr val="333333"/>
              </a:solidFill>
              <a:highlight>
                <a:srgbClr val="FFFFFF"/>
              </a:highlight>
              <a:latin typeface="Times New Roman"/>
              <a:ea typeface="Times New Roman"/>
              <a:cs typeface="Times New Roman"/>
              <a:sym typeface="Times New Roman"/>
            </a:endParaRPr>
          </a:p>
          <a:p>
            <a:pPr indent="-304800" lvl="0" marL="457200" rtl="0" algn="l">
              <a:spcBef>
                <a:spcPts val="0"/>
              </a:spcBef>
              <a:spcAft>
                <a:spcPts val="0"/>
              </a:spcAft>
              <a:buClr>
                <a:srgbClr val="333333"/>
              </a:buClr>
              <a:buSzPts val="1200"/>
              <a:buFont typeface="Times New Roman"/>
              <a:buChar char="●"/>
            </a:pPr>
            <a:r>
              <a:rPr b="1" lang="en">
                <a:latin typeface="Times New Roman"/>
                <a:ea typeface="Times New Roman"/>
                <a:cs typeface="Times New Roman"/>
                <a:sym typeface="Times New Roman"/>
              </a:rPr>
              <a:t>Entertainment system</a:t>
            </a:r>
            <a:r>
              <a:rPr b="1" lang="en" sz="1200">
                <a:solidFill>
                  <a:srgbClr val="333333"/>
                </a:solidFill>
                <a:highlight>
                  <a:srgbClr val="FFFFFF"/>
                </a:highlight>
                <a:latin typeface="Times New Roman"/>
                <a:ea typeface="Times New Roman"/>
                <a:cs typeface="Times New Roman"/>
                <a:sym typeface="Times New Roman"/>
              </a:rPr>
              <a:t>:</a:t>
            </a:r>
            <a:r>
              <a:rPr lang="en" sz="1200">
                <a:solidFill>
                  <a:srgbClr val="333333"/>
                </a:solidFill>
                <a:highlight>
                  <a:srgbClr val="FFFFFF"/>
                </a:highlight>
                <a:latin typeface="Times New Roman"/>
                <a:ea typeface="Times New Roman"/>
                <a:cs typeface="Times New Roman"/>
                <a:sym typeface="Times New Roman"/>
              </a:rPr>
              <a:t> </a:t>
            </a:r>
            <a:r>
              <a:rPr lang="en" sz="1400">
                <a:solidFill>
                  <a:srgbClr val="333333"/>
                </a:solidFill>
                <a:highlight>
                  <a:srgbClr val="FFFFFF"/>
                </a:highlight>
                <a:latin typeface="Times New Roman"/>
                <a:ea typeface="Times New Roman"/>
                <a:cs typeface="Times New Roman"/>
                <a:sym typeface="Times New Roman"/>
              </a:rPr>
              <a:t>In home theatre system tear speaker can be eliminated by the implementation of audio spotlighting and the properties of sound can be improved.   </a:t>
            </a:r>
            <a:endParaRPr sz="1400">
              <a:solidFill>
                <a:srgbClr val="333333"/>
              </a:solidFill>
              <a:highlight>
                <a:srgbClr val="FFFFFF"/>
              </a:highlight>
              <a:latin typeface="Times New Roman"/>
              <a:ea typeface="Times New Roman"/>
              <a:cs typeface="Times New Roman"/>
              <a:sym typeface="Times New Roman"/>
            </a:endParaRPr>
          </a:p>
          <a:p>
            <a:pPr indent="-304800" lvl="0" marL="457200" rtl="0" algn="l">
              <a:spcBef>
                <a:spcPts val="0"/>
              </a:spcBef>
              <a:spcAft>
                <a:spcPts val="0"/>
              </a:spcAft>
              <a:buClr>
                <a:srgbClr val="333333"/>
              </a:buClr>
              <a:buSzPts val="1200"/>
              <a:buFont typeface="Times New Roman"/>
              <a:buChar char="●"/>
            </a:pPr>
            <a:r>
              <a:rPr lang="en" sz="1200">
                <a:solidFill>
                  <a:srgbClr val="333333"/>
                </a:solidFill>
                <a:highlight>
                  <a:srgbClr val="FFFFFF"/>
                </a:highlight>
                <a:latin typeface="Times New Roman"/>
                <a:ea typeface="Times New Roman"/>
                <a:cs typeface="Times New Roman"/>
                <a:sym typeface="Times New Roman"/>
              </a:rPr>
              <a:t> </a:t>
            </a:r>
            <a:r>
              <a:rPr b="1" lang="en">
                <a:latin typeface="Times New Roman"/>
                <a:ea typeface="Times New Roman"/>
                <a:cs typeface="Times New Roman"/>
                <a:sym typeface="Times New Roman"/>
              </a:rPr>
              <a:t>Museums</a:t>
            </a:r>
            <a:r>
              <a:rPr b="1" lang="en" sz="1200">
                <a:solidFill>
                  <a:srgbClr val="333333"/>
                </a:solidFill>
                <a:highlight>
                  <a:srgbClr val="FFFFFF"/>
                </a:highlight>
                <a:latin typeface="Times New Roman"/>
                <a:ea typeface="Times New Roman"/>
                <a:cs typeface="Times New Roman"/>
                <a:sym typeface="Times New Roman"/>
              </a:rPr>
              <a:t>:</a:t>
            </a:r>
            <a:r>
              <a:rPr lang="en" sz="1200">
                <a:solidFill>
                  <a:srgbClr val="333333"/>
                </a:solidFill>
                <a:highlight>
                  <a:srgbClr val="FFFFFF"/>
                </a:highlight>
                <a:latin typeface="Times New Roman"/>
                <a:ea typeface="Times New Roman"/>
                <a:cs typeface="Times New Roman"/>
                <a:sym typeface="Times New Roman"/>
              </a:rPr>
              <a:t>I</a:t>
            </a:r>
            <a:r>
              <a:rPr lang="en" sz="1400">
                <a:solidFill>
                  <a:srgbClr val="333333"/>
                </a:solidFill>
                <a:highlight>
                  <a:srgbClr val="FFFFFF"/>
                </a:highlight>
                <a:latin typeface="Times New Roman"/>
                <a:ea typeface="Times New Roman"/>
                <a:cs typeface="Times New Roman"/>
                <a:sym typeface="Times New Roman"/>
              </a:rPr>
              <a:t>n museums audio spotlighting can be used to describe about a particular object to a person standing in front it ,so that the order person standing in front of another object will not be able to here the description </a:t>
            </a:r>
            <a:endParaRPr sz="1400">
              <a:solidFill>
                <a:srgbClr val="333333"/>
              </a:solidFill>
              <a:highlight>
                <a:srgbClr val="FFFFFF"/>
              </a:highlight>
              <a:latin typeface="Times New Roman"/>
              <a:ea typeface="Times New Roman"/>
              <a:cs typeface="Times New Roman"/>
              <a:sym typeface="Times New Roman"/>
            </a:endParaRPr>
          </a:p>
          <a:p>
            <a:pPr indent="0" lvl="0" marL="0" rtl="0" algn="l">
              <a:spcBef>
                <a:spcPts val="1600"/>
              </a:spcBef>
              <a:spcAft>
                <a:spcPts val="1600"/>
              </a:spcAft>
              <a:buNone/>
            </a:pPr>
            <a:r>
              <a:rPr lang="en" sz="1200">
                <a:solidFill>
                  <a:srgbClr val="333333"/>
                </a:solidFill>
                <a:highlight>
                  <a:srgbClr val="FFFFFF"/>
                </a:highlight>
                <a:latin typeface="Times New Roman"/>
                <a:ea typeface="Times New Roman"/>
                <a:cs typeface="Times New Roman"/>
                <a:sym typeface="Times New Roman"/>
              </a:rPr>
              <a:t>            </a:t>
            </a:r>
            <a:endParaRPr sz="1200">
              <a:solidFill>
                <a:srgbClr val="333333"/>
              </a:solidFill>
              <a:highlight>
                <a:srgbClr val="FFFFFF"/>
              </a:highlight>
              <a:latin typeface="Times New Roman"/>
              <a:ea typeface="Times New Roman"/>
              <a:cs typeface="Times New Roman"/>
              <a:sym typeface="Times New Roman"/>
            </a:endParaRPr>
          </a:p>
        </p:txBody>
      </p:sp>
      <p:pic>
        <p:nvPicPr>
          <p:cNvPr id="173" name="Google Shape;173;p30"/>
          <p:cNvPicPr preferRelativeResize="0"/>
          <p:nvPr/>
        </p:nvPicPr>
        <p:blipFill>
          <a:blip r:embed="rId3">
            <a:alphaModFix/>
          </a:blip>
          <a:stretch>
            <a:fillRect/>
          </a:stretch>
        </p:blipFill>
        <p:spPr>
          <a:xfrm>
            <a:off x="5924450" y="1560971"/>
            <a:ext cx="2590355" cy="194479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7" name="Shape 177"/>
        <p:cNvGrpSpPr/>
        <p:nvPr/>
      </p:nvGrpSpPr>
      <p:grpSpPr>
        <a:xfrm>
          <a:off x="0" y="0"/>
          <a:ext cx="0" cy="0"/>
          <a:chOff x="0" y="0"/>
          <a:chExt cx="0" cy="0"/>
        </a:xfrm>
      </p:grpSpPr>
      <p:sp>
        <p:nvSpPr>
          <p:cNvPr id="178" name="Google Shape;178;p31"/>
          <p:cNvSpPr txBox="1"/>
          <p:nvPr>
            <p:ph type="title"/>
          </p:nvPr>
        </p:nvSpPr>
        <p:spPr>
          <a:xfrm>
            <a:off x="311700" y="494472"/>
            <a:ext cx="8520600" cy="6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1"/>
          <p:cNvSpPr txBox="1"/>
          <p:nvPr>
            <p:ph idx="1" type="body"/>
          </p:nvPr>
        </p:nvSpPr>
        <p:spPr>
          <a:xfrm>
            <a:off x="311700" y="4237806"/>
            <a:ext cx="8520600" cy="1307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latin typeface="Calibri"/>
                <a:ea typeface="Calibri"/>
                <a:cs typeface="Calibri"/>
                <a:sym typeface="Calibri"/>
              </a:rPr>
              <a:t>                                                            </a:t>
            </a:r>
            <a:r>
              <a:rPr b="1" lang="en" sz="3600">
                <a:solidFill>
                  <a:srgbClr val="000000"/>
                </a:solidFill>
                <a:latin typeface="Comic Sans MS"/>
                <a:ea typeface="Comic Sans MS"/>
                <a:cs typeface="Comic Sans MS"/>
                <a:sym typeface="Comic Sans MS"/>
              </a:rPr>
              <a:t>Thank you!</a:t>
            </a:r>
            <a:endParaRPr b="1" sz="3600">
              <a:solidFill>
                <a:srgbClr val="000000"/>
              </a:solidFill>
              <a:latin typeface="Comic Sans MS"/>
              <a:ea typeface="Comic Sans MS"/>
              <a:cs typeface="Comic Sans MS"/>
              <a:sym typeface="Comic Sans M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94472"/>
            <a:ext cx="8520600" cy="6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it Possible to confine a sound to a small area?</a:t>
            </a:r>
            <a:endParaRPr/>
          </a:p>
        </p:txBody>
      </p:sp>
      <p:pic>
        <p:nvPicPr>
          <p:cNvPr id="62" name="Google Shape;62;p14"/>
          <p:cNvPicPr preferRelativeResize="0"/>
          <p:nvPr/>
        </p:nvPicPr>
        <p:blipFill>
          <a:blip r:embed="rId3">
            <a:alphaModFix/>
          </a:blip>
          <a:stretch>
            <a:fillRect/>
          </a:stretch>
        </p:blipFill>
        <p:spPr>
          <a:xfrm>
            <a:off x="2198175" y="1585444"/>
            <a:ext cx="2846999" cy="28469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94472"/>
            <a:ext cx="8520600" cy="6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a:p>
            <a:pPr indent="0" lvl="0" marL="0" rtl="0" algn="l">
              <a:spcBef>
                <a:spcPts val="0"/>
              </a:spcBef>
              <a:spcAft>
                <a:spcPts val="0"/>
              </a:spcAft>
              <a:buNone/>
            </a:pPr>
            <a:r>
              <a:t/>
            </a:r>
            <a:endParaRPr/>
          </a:p>
        </p:txBody>
      </p:sp>
      <p:sp>
        <p:nvSpPr>
          <p:cNvPr id="68" name="Google Shape;68;p15"/>
          <p:cNvSpPr txBox="1"/>
          <p:nvPr>
            <p:ph idx="1" type="body"/>
          </p:nvPr>
        </p:nvSpPr>
        <p:spPr>
          <a:xfrm>
            <a:off x="311700" y="1280528"/>
            <a:ext cx="8520600" cy="3795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Introduction</a:t>
            </a:r>
            <a:endParaRPr/>
          </a:p>
          <a:p>
            <a:pPr indent="-342900" lvl="0" marL="457200" rtl="0" algn="l">
              <a:spcBef>
                <a:spcPts val="0"/>
              </a:spcBef>
              <a:spcAft>
                <a:spcPts val="0"/>
              </a:spcAft>
              <a:buSzPts val="1800"/>
              <a:buAutoNum type="arabicPeriod"/>
            </a:pPr>
            <a:r>
              <a:rPr lang="en"/>
              <a:t>Basic Idea</a:t>
            </a:r>
            <a:endParaRPr/>
          </a:p>
          <a:p>
            <a:pPr indent="-342900" lvl="0" marL="457200" rtl="0" algn="l">
              <a:spcBef>
                <a:spcPts val="0"/>
              </a:spcBef>
              <a:spcAft>
                <a:spcPts val="0"/>
              </a:spcAft>
              <a:buSzPts val="1800"/>
              <a:buAutoNum type="arabicPeriod"/>
            </a:pPr>
            <a:r>
              <a:rPr lang="en"/>
              <a:t>History</a:t>
            </a:r>
            <a:endParaRPr/>
          </a:p>
          <a:p>
            <a:pPr indent="-342900" lvl="0" marL="457200" rtl="0" algn="l">
              <a:spcBef>
                <a:spcPts val="0"/>
              </a:spcBef>
              <a:spcAft>
                <a:spcPts val="0"/>
              </a:spcAft>
              <a:buSzPts val="1800"/>
              <a:buAutoNum type="arabicPeriod"/>
            </a:pPr>
            <a:r>
              <a:rPr lang="en"/>
              <a:t>Technology Overview</a:t>
            </a:r>
            <a:endParaRPr/>
          </a:p>
          <a:p>
            <a:pPr indent="-342900" lvl="0" marL="457200" rtl="0" algn="l">
              <a:spcBef>
                <a:spcPts val="0"/>
              </a:spcBef>
              <a:spcAft>
                <a:spcPts val="0"/>
              </a:spcAft>
              <a:buSzPts val="1800"/>
              <a:buAutoNum type="arabicPeriod"/>
            </a:pPr>
            <a:r>
              <a:rPr lang="en"/>
              <a:t>Working Principle</a:t>
            </a:r>
            <a:endParaRPr/>
          </a:p>
          <a:p>
            <a:pPr indent="-342900" lvl="0" marL="457200" rtl="0" algn="l">
              <a:spcBef>
                <a:spcPts val="0"/>
              </a:spcBef>
              <a:spcAft>
                <a:spcPts val="0"/>
              </a:spcAft>
              <a:buSzPts val="1800"/>
              <a:buAutoNum type="arabicPeriod"/>
            </a:pPr>
            <a:r>
              <a:rPr lang="en"/>
              <a:t>Block Diagram</a:t>
            </a:r>
            <a:endParaRPr/>
          </a:p>
          <a:p>
            <a:pPr indent="-342900" lvl="0" marL="457200" rtl="0" algn="l">
              <a:spcBef>
                <a:spcPts val="0"/>
              </a:spcBef>
              <a:spcAft>
                <a:spcPts val="0"/>
              </a:spcAft>
              <a:buSzPts val="1800"/>
              <a:buAutoNum type="arabicPeriod"/>
            </a:pPr>
            <a:r>
              <a:rPr lang="en"/>
              <a:t>Advantages</a:t>
            </a:r>
            <a:endParaRPr/>
          </a:p>
          <a:p>
            <a:pPr indent="-342900" lvl="0" marL="457200" rtl="0" algn="l">
              <a:spcBef>
                <a:spcPts val="0"/>
              </a:spcBef>
              <a:spcAft>
                <a:spcPts val="0"/>
              </a:spcAft>
              <a:buSzPts val="1800"/>
              <a:buAutoNum type="arabicPeriod"/>
            </a:pPr>
            <a:r>
              <a:rPr lang="en"/>
              <a:t>Applications</a:t>
            </a:r>
            <a:endParaRPr/>
          </a:p>
          <a:p>
            <a:pPr indent="-342900" lvl="0" marL="457200" rtl="0" algn="l">
              <a:spcBef>
                <a:spcPts val="0"/>
              </a:spcBef>
              <a:spcAft>
                <a:spcPts val="0"/>
              </a:spcAft>
              <a:buSzPts val="1800"/>
              <a:buAutoNum type="arabicPeriod"/>
            </a:pPr>
            <a:r>
              <a:rPr lang="en"/>
              <a:t>References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94472"/>
            <a:ext cx="8520600" cy="6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Audio Spotlight ?</a:t>
            </a:r>
            <a:endParaRPr/>
          </a:p>
        </p:txBody>
      </p:sp>
      <p:sp>
        <p:nvSpPr>
          <p:cNvPr id="74" name="Google Shape;74;p16"/>
          <p:cNvSpPr txBox="1"/>
          <p:nvPr>
            <p:ph idx="1" type="body"/>
          </p:nvPr>
        </p:nvSpPr>
        <p:spPr>
          <a:xfrm>
            <a:off x="311700" y="1280528"/>
            <a:ext cx="8520600" cy="379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highlight>
                  <a:srgbClr val="FFFFFF"/>
                </a:highlight>
                <a:latin typeface="Verdana"/>
                <a:ea typeface="Verdana"/>
                <a:cs typeface="Verdana"/>
                <a:sym typeface="Verdana"/>
              </a:rPr>
              <a:t>The Audio Spotlight technology creates a tight, narrow beam of sound that can be controlled with the same precision as light. Aim the speaker at your desired listening area to keep sound focused speciﬁcally to your listeners and quiet everywhere else.</a:t>
            </a:r>
            <a:endParaRPr>
              <a:solidFill>
                <a:srgbClr val="666666"/>
              </a:solidFill>
              <a:highlight>
                <a:srgbClr val="FFFFFF"/>
              </a:highlight>
              <a:latin typeface="Verdana"/>
              <a:ea typeface="Verdana"/>
              <a:cs typeface="Verdana"/>
              <a:sym typeface="Verdana"/>
            </a:endParaRPr>
          </a:p>
          <a:p>
            <a:pPr indent="0" lvl="0" marL="0" rtl="0" algn="l">
              <a:spcBef>
                <a:spcPts val="1600"/>
              </a:spcBef>
              <a:spcAft>
                <a:spcPts val="1600"/>
              </a:spcAft>
              <a:buNone/>
            </a:pPr>
            <a:r>
              <a:t/>
            </a:r>
            <a:endParaRPr>
              <a:solidFill>
                <a:srgbClr val="666666"/>
              </a:solidFill>
              <a:highlight>
                <a:srgbClr val="FFFFFF"/>
              </a:highlight>
              <a:latin typeface="Verdana"/>
              <a:ea typeface="Verdana"/>
              <a:cs typeface="Verdana"/>
              <a:sym typeface="Verdana"/>
            </a:endParaRPr>
          </a:p>
        </p:txBody>
      </p:sp>
      <p:pic>
        <p:nvPicPr>
          <p:cNvPr id="75" name="Google Shape;75;p16"/>
          <p:cNvPicPr preferRelativeResize="0"/>
          <p:nvPr/>
        </p:nvPicPr>
        <p:blipFill>
          <a:blip r:embed="rId3">
            <a:alphaModFix/>
          </a:blip>
          <a:stretch>
            <a:fillRect/>
          </a:stretch>
        </p:blipFill>
        <p:spPr>
          <a:xfrm>
            <a:off x="4856800" y="2623083"/>
            <a:ext cx="2327374" cy="184008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94472"/>
            <a:ext cx="8520600" cy="6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 Idea</a:t>
            </a:r>
            <a:endParaRPr/>
          </a:p>
        </p:txBody>
      </p:sp>
      <p:sp>
        <p:nvSpPr>
          <p:cNvPr id="81" name="Google Shape;81;p17"/>
          <p:cNvSpPr txBox="1"/>
          <p:nvPr>
            <p:ph idx="1" type="body"/>
          </p:nvPr>
        </p:nvSpPr>
        <p:spPr>
          <a:xfrm>
            <a:off x="311700" y="1280528"/>
            <a:ext cx="8520600" cy="3795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Uses Ultrasonic energy to create extensively narrow beams of sound that behaves like a spotlight.</a:t>
            </a:r>
            <a:endParaRPr/>
          </a:p>
          <a:p>
            <a:pPr indent="-342900" lvl="0" marL="457200" rtl="0" algn="l">
              <a:spcBef>
                <a:spcPts val="0"/>
              </a:spcBef>
              <a:spcAft>
                <a:spcPts val="0"/>
              </a:spcAft>
              <a:buSzPts val="1800"/>
              <a:buChar char="●"/>
            </a:pPr>
            <a:r>
              <a:rPr lang="en"/>
              <a:t>Ultrasonic sound has very small wavelength in millimeter range and lies beyond the threshold of human hearing.</a:t>
            </a:r>
            <a:endParaRPr/>
          </a:p>
        </p:txBody>
      </p:sp>
      <p:pic>
        <p:nvPicPr>
          <p:cNvPr id="82" name="Google Shape;82;p17"/>
          <p:cNvPicPr preferRelativeResize="0"/>
          <p:nvPr/>
        </p:nvPicPr>
        <p:blipFill>
          <a:blip r:embed="rId3">
            <a:alphaModFix/>
          </a:blip>
          <a:stretch>
            <a:fillRect/>
          </a:stretch>
        </p:blipFill>
        <p:spPr>
          <a:xfrm>
            <a:off x="5131825" y="2416889"/>
            <a:ext cx="3129646" cy="234723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494472"/>
            <a:ext cx="8520600" cy="6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History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8" name="Google Shape;88;p18"/>
          <p:cNvSpPr txBox="1"/>
          <p:nvPr>
            <p:ph idx="1" type="body"/>
          </p:nvPr>
        </p:nvSpPr>
        <p:spPr>
          <a:xfrm>
            <a:off x="311700" y="1280528"/>
            <a:ext cx="8520600" cy="3795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Originally developed by US and Soviet Navy for underwater Sonar in mid 60’s</a:t>
            </a:r>
            <a:endParaRPr/>
          </a:p>
          <a:p>
            <a:pPr indent="-342900" lvl="0" marL="457200" rtl="0" algn="l">
              <a:spcBef>
                <a:spcPts val="0"/>
              </a:spcBef>
              <a:spcAft>
                <a:spcPts val="0"/>
              </a:spcAft>
              <a:buSzPts val="1800"/>
              <a:buChar char="●"/>
            </a:pPr>
            <a:r>
              <a:rPr lang="en"/>
              <a:t>Dr. F Joseph Pompei of MIT published a paper in 1998 that described a working device which reduces audible distortion compared to a traditional loudspeaker.</a:t>
            </a:r>
            <a:endParaRPr/>
          </a:p>
          <a:p>
            <a:pPr indent="-342900" lvl="0" marL="457200" rtl="0" algn="l">
              <a:spcBef>
                <a:spcPts val="0"/>
              </a:spcBef>
              <a:spcAft>
                <a:spcPts val="0"/>
              </a:spcAft>
              <a:buSzPts val="1800"/>
              <a:buChar char="●"/>
            </a:pPr>
            <a:r>
              <a:rPr lang="en"/>
              <a:t>Commercially made available in 2000 by the company ‘Holosonics’</a:t>
            </a:r>
            <a:endParaRPr/>
          </a:p>
          <a:p>
            <a:pPr indent="-342900" lvl="0" marL="457200" rtl="0" algn="l">
              <a:spcBef>
                <a:spcPts val="0"/>
              </a:spcBef>
              <a:spcAft>
                <a:spcPts val="0"/>
              </a:spcAft>
              <a:buSzPts val="1800"/>
              <a:buChar char="●"/>
            </a:pPr>
            <a:r>
              <a:rPr lang="en">
                <a:highlight>
                  <a:srgbClr val="FFFFFF"/>
                </a:highlight>
              </a:rPr>
              <a:t>Disney</a:t>
            </a:r>
            <a:r>
              <a:rPr lang="en">
                <a:solidFill>
                  <a:srgbClr val="222222"/>
                </a:solidFill>
                <a:highlight>
                  <a:srgbClr val="FFFFFF"/>
                </a:highlight>
              </a:rPr>
              <a:t> </a:t>
            </a:r>
            <a:r>
              <a:rPr lang="en">
                <a:highlight>
                  <a:srgbClr val="FFFFFF"/>
                </a:highlight>
              </a:rPr>
              <a:t>was amongst the first major corporations to adopt it for use at the Epcot Center.</a:t>
            </a:r>
            <a:endParaRPr/>
          </a:p>
        </p:txBody>
      </p:sp>
      <p:pic>
        <p:nvPicPr>
          <p:cNvPr id="89" name="Google Shape;89;p18"/>
          <p:cNvPicPr preferRelativeResize="0"/>
          <p:nvPr/>
        </p:nvPicPr>
        <p:blipFill>
          <a:blip r:embed="rId3">
            <a:alphaModFix/>
          </a:blip>
          <a:stretch>
            <a:fillRect/>
          </a:stretch>
        </p:blipFill>
        <p:spPr>
          <a:xfrm>
            <a:off x="4998675" y="3407833"/>
            <a:ext cx="1825625" cy="1730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9"/>
          <p:cNvSpPr txBox="1"/>
          <p:nvPr>
            <p:ph type="title"/>
          </p:nvPr>
        </p:nvSpPr>
        <p:spPr>
          <a:xfrm>
            <a:off x="311700" y="494472"/>
            <a:ext cx="8520600" cy="6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Technology Overview</a:t>
            </a:r>
            <a:endParaRPr/>
          </a:p>
        </p:txBody>
      </p:sp>
      <p:sp>
        <p:nvSpPr>
          <p:cNvPr id="95" name="Google Shape;95;p19"/>
          <p:cNvSpPr txBox="1"/>
          <p:nvPr>
            <p:ph idx="1" type="body"/>
          </p:nvPr>
        </p:nvSpPr>
        <p:spPr>
          <a:xfrm>
            <a:off x="311700" y="1280528"/>
            <a:ext cx="8520600" cy="3795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To produce highly focused audio signal use loud speakers with large aperture size.</a:t>
            </a:r>
            <a:endParaRPr/>
          </a:p>
          <a:p>
            <a:pPr indent="-342900" lvl="0" marL="457200" rtl="0" algn="l">
              <a:spcBef>
                <a:spcPts val="0"/>
              </a:spcBef>
              <a:spcAft>
                <a:spcPts val="0"/>
              </a:spcAft>
              <a:buSzPts val="1800"/>
              <a:buChar char="●"/>
            </a:pPr>
            <a:r>
              <a:rPr lang="en"/>
              <a:t>Parametric array employs non-linearity of air to create audible by products from inaudible ultrasonic sound resulting in directive and beam like sound.</a:t>
            </a:r>
            <a:endParaRPr/>
          </a:p>
          <a:p>
            <a:pPr indent="-342900" lvl="0" marL="457200" rtl="0" algn="l">
              <a:spcBef>
                <a:spcPts val="0"/>
              </a:spcBef>
              <a:spcAft>
                <a:spcPts val="0"/>
              </a:spcAft>
              <a:buSzPts val="1800"/>
              <a:buChar char="●"/>
            </a:pPr>
            <a:r>
              <a:rPr lang="en"/>
              <a:t>As the beam moves through the air gradual distortion takes place in a predictable way.This gives rise to audible components that can be accurately predicted and precisely controlled.</a:t>
            </a:r>
            <a:endParaRPr/>
          </a:p>
          <a:p>
            <a:pPr indent="0" lvl="0" marL="0" rtl="0" algn="l">
              <a:spcBef>
                <a:spcPts val="1600"/>
              </a:spcBef>
              <a:spcAft>
                <a:spcPts val="1600"/>
              </a:spcAft>
              <a:buNone/>
            </a:pPr>
            <a:r>
              <a:t/>
            </a:r>
            <a:endParaRPr/>
          </a:p>
        </p:txBody>
      </p:sp>
      <p:pic>
        <p:nvPicPr>
          <p:cNvPr id="96" name="Google Shape;96;p19"/>
          <p:cNvPicPr preferRelativeResize="0"/>
          <p:nvPr/>
        </p:nvPicPr>
        <p:blipFill>
          <a:blip r:embed="rId3">
            <a:alphaModFix/>
          </a:blip>
          <a:stretch>
            <a:fillRect/>
          </a:stretch>
        </p:blipFill>
        <p:spPr>
          <a:xfrm>
            <a:off x="4751300" y="3596167"/>
            <a:ext cx="1428750" cy="1428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494472"/>
            <a:ext cx="8520600" cy="6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Principle</a:t>
            </a:r>
            <a:endParaRPr/>
          </a:p>
        </p:txBody>
      </p:sp>
      <p:sp>
        <p:nvSpPr>
          <p:cNvPr id="102" name="Google Shape;102;p20"/>
          <p:cNvSpPr txBox="1"/>
          <p:nvPr>
            <p:ph idx="1" type="body"/>
          </p:nvPr>
        </p:nvSpPr>
        <p:spPr>
          <a:xfrm>
            <a:off x="311700" y="1280528"/>
            <a:ext cx="8520600" cy="3795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3B3835"/>
              </a:buClr>
              <a:buSzPts val="1800"/>
              <a:buChar char="●"/>
            </a:pPr>
            <a:r>
              <a:rPr lang="en">
                <a:solidFill>
                  <a:srgbClr val="3B3835"/>
                </a:solidFill>
              </a:rPr>
              <a:t>Frequency modulated signal travel through air, non-linearity property of air comes into action which slightly changes the sound wave.</a:t>
            </a:r>
            <a:endParaRPr>
              <a:solidFill>
                <a:srgbClr val="3B3835"/>
              </a:solidFill>
            </a:endParaRPr>
          </a:p>
          <a:p>
            <a:pPr indent="-342900" lvl="0" marL="457200" rtl="0" algn="l">
              <a:spcBef>
                <a:spcPts val="0"/>
              </a:spcBef>
              <a:spcAft>
                <a:spcPts val="0"/>
              </a:spcAft>
              <a:buClr>
                <a:srgbClr val="3B3835"/>
              </a:buClr>
              <a:buSzPts val="1800"/>
              <a:buChar char="●"/>
            </a:pPr>
            <a:r>
              <a:rPr lang="en">
                <a:solidFill>
                  <a:srgbClr val="3B3835"/>
                </a:solidFill>
              </a:rPr>
              <a:t>Due to change in a sound wave (ultrasonic), new sounds are formed within the wave.</a:t>
            </a:r>
            <a:endParaRPr>
              <a:solidFill>
                <a:srgbClr val="3B3835"/>
              </a:solidFill>
            </a:endParaRPr>
          </a:p>
          <a:p>
            <a:pPr indent="-342900" lvl="0" marL="457200" rtl="0" algn="l">
              <a:spcBef>
                <a:spcPts val="0"/>
              </a:spcBef>
              <a:spcAft>
                <a:spcPts val="0"/>
              </a:spcAft>
              <a:buClr>
                <a:srgbClr val="3B3835"/>
              </a:buClr>
              <a:buSzPts val="1800"/>
              <a:buChar char="●"/>
            </a:pPr>
            <a:r>
              <a:rPr lang="en">
                <a:solidFill>
                  <a:srgbClr val="3B3835"/>
                </a:solidFill>
              </a:rPr>
              <a:t> New sound signal corresponds to the original information signal in the range 20 HZ-20 KHZ. </a:t>
            </a:r>
            <a:endParaRPr>
              <a:solidFill>
                <a:srgbClr val="3B3835"/>
              </a:solidFill>
            </a:endParaRPr>
          </a:p>
          <a:p>
            <a:pPr indent="-342900" lvl="0" marL="457200" rtl="0" algn="l">
              <a:spcBef>
                <a:spcPts val="0"/>
              </a:spcBef>
              <a:spcAft>
                <a:spcPts val="0"/>
              </a:spcAft>
              <a:buClr>
                <a:srgbClr val="3B3835"/>
              </a:buClr>
              <a:buSzPts val="1800"/>
              <a:buChar char="●"/>
            </a:pPr>
            <a:r>
              <a:rPr lang="en">
                <a:solidFill>
                  <a:srgbClr val="3B3835"/>
                </a:solidFill>
              </a:rPr>
              <a:t>Inherent nonlinearity of air works as a demodulator &amp; thus demodulated sound impinge on our eardrums.</a:t>
            </a:r>
            <a:endParaRPr>
              <a:solidFill>
                <a:srgbClr val="3B3835"/>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494472"/>
            <a:ext cx="8520600" cy="6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1"/>
          <p:cNvSpPr txBox="1"/>
          <p:nvPr>
            <p:ph idx="1" type="body"/>
          </p:nvPr>
        </p:nvSpPr>
        <p:spPr>
          <a:xfrm>
            <a:off x="311700" y="1280528"/>
            <a:ext cx="8520600" cy="379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9" name="Google Shape;109;p21"/>
          <p:cNvPicPr preferRelativeResize="0"/>
          <p:nvPr/>
        </p:nvPicPr>
        <p:blipFill>
          <a:blip r:embed="rId3">
            <a:alphaModFix/>
          </a:blip>
          <a:stretch>
            <a:fillRect/>
          </a:stretch>
        </p:blipFill>
        <p:spPr>
          <a:xfrm>
            <a:off x="4837750" y="1130806"/>
            <a:ext cx="3994550" cy="3573389"/>
          </a:xfrm>
          <a:prstGeom prst="rect">
            <a:avLst/>
          </a:prstGeom>
          <a:noFill/>
          <a:ln>
            <a:noFill/>
          </a:ln>
        </p:spPr>
      </p:pic>
      <p:pic>
        <p:nvPicPr>
          <p:cNvPr id="110" name="Google Shape;110;p21"/>
          <p:cNvPicPr preferRelativeResize="0"/>
          <p:nvPr/>
        </p:nvPicPr>
        <p:blipFill>
          <a:blip r:embed="rId4">
            <a:alphaModFix/>
          </a:blip>
          <a:stretch>
            <a:fillRect/>
          </a:stretch>
        </p:blipFill>
        <p:spPr>
          <a:xfrm>
            <a:off x="183425" y="557250"/>
            <a:ext cx="4073700" cy="405958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